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93" r:id="rId6"/>
    <p:sldId id="294" r:id="rId7"/>
    <p:sldId id="295" r:id="rId8"/>
    <p:sldId id="263" r:id="rId9"/>
    <p:sldId id="277" r:id="rId10"/>
    <p:sldId id="283" r:id="rId11"/>
    <p:sldId id="284" r:id="rId12"/>
    <p:sldId id="298" r:id="rId13"/>
    <p:sldId id="299" r:id="rId14"/>
    <p:sldId id="265" r:id="rId15"/>
    <p:sldId id="266" r:id="rId16"/>
    <p:sldId id="278" r:id="rId17"/>
    <p:sldId id="279" r:id="rId18"/>
    <p:sldId id="296" r:id="rId19"/>
    <p:sldId id="302" r:id="rId20"/>
    <p:sldId id="268" r:id="rId21"/>
    <p:sldId id="270" r:id="rId22"/>
    <p:sldId id="300" r:id="rId23"/>
    <p:sldId id="301" r:id="rId24"/>
    <p:sldId id="297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91" autoAdjust="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96;&#1083;&#1080;&#1089;&#1077;&#1083;&#1100;&#1073;&#1091;&#1088;&#1075;\&#1050;&#1088;&#1091;&#1075;&#1086;&#1074;&#1072;&#1103;%20&#1076;&#1080;&#1072;&#1075;&#1088;&#1072;&#1084;&#1084;&#1072;%20&#1086;&#1090;&#1087;&#1091;&#1089;&#1082;%20&#1090;&#1077;&#1087;&#1083;&#1072;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96;&#1083;&#1080;&#1089;&#1077;&#1083;&#1100;&#1073;&#1091;&#1088;&#1075;\&#1050;&#1088;&#1091;&#1075;&#1086;&#1074;&#1072;&#1103;%20&#1076;&#1080;&#1072;&#1075;&#1088;&#1072;&#1084;&#1084;&#1072;%20&#1086;&#1090;&#1087;&#1091;&#1089;&#1082;%20&#1090;&#1077;&#1087;&#1083;&#1072;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96;&#1083;&#1080;&#1089;&#1077;&#1083;&#1100;&#1073;&#1091;&#1088;&#1075;\&#1080;&#1085;&#1092;&#1072;%20&#1089;%20&#1087;&#1086;&#1095;&#1090;&#1099;\Attachments_teplo190fz@gmail.com_2013-02-14_21-11-07\&#1055;&#1088;&#1080;&#1083;&#1086;&#1078;&#1077;&#1085;&#1080;&#1077;%205%20&#1041;&#1086;&#1095;&#1072;&#1085;&#1086;&#1074;&#1091;%20&#1076;&#1083;&#1103;%20&#1089;&#1093;&#1077;&#1084;%20&#1090;&#1077;&#1087;&#1083;&#1086;&#1089;&#1085;&#1072;&#1073;&#1078;&#1077;&#1085;&#1080;&#1103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M:\&#1096;&#1083;&#1080;&#1089;&#1077;&#1083;&#1100;&#1073;&#1091;&#1088;&#1075;\&#1055;&#1088;&#1086;&#1090;&#1103;&#1078;&#1077;&#1085;&#1085;&#1086;&#1089;&#1090;&#1100;%20&#1089;&#1077;&#1090;&#1077;&#1081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96;&#1083;&#1080;&#1089;&#1077;&#1083;&#1100;&#1073;&#1091;&#1088;&#1075;\&#1055;&#1088;&#1086;&#1090;&#1103;&#1078;&#1077;&#1085;&#1085;&#1086;&#1089;&#1090;&#1100;%20&#1089;&#1077;&#1090;&#1077;&#1081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96;&#1083;&#1080;&#1089;&#1077;&#1083;&#1100;&#1073;&#1091;&#1088;&#1075;\&#1055;&#1088;&#1086;&#1090;&#1103;&#1078;&#1077;&#1085;&#1085;&#1086;&#1089;&#1090;&#1100;%20&#1089;&#1077;&#1090;&#1077;&#108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5705263176745E-2"/>
          <c:y val="0.10514390733102119"/>
          <c:w val="0.53526037938439508"/>
          <c:h val="0.55348186590312587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Лист1!$E$11:$E$14</c:f>
              <c:strCache>
                <c:ptCount val="4"/>
                <c:pt idx="0">
                  <c:v>Котельная «Хозблок»</c:v>
                </c:pt>
                <c:pt idx="1">
                  <c:v>Котельная «Стрелка»</c:v>
                </c:pt>
                <c:pt idx="2">
                  <c:v>Котельная «Треугольник»</c:v>
                </c:pt>
                <c:pt idx="3">
                  <c:v>Потери в сетях</c:v>
                </c:pt>
              </c:strCache>
            </c:strRef>
          </c:cat>
          <c:val>
            <c:numRef>
              <c:f>Лист1!$F$11:$F$14</c:f>
              <c:numCache>
                <c:formatCode>General</c:formatCode>
                <c:ptCount val="4"/>
                <c:pt idx="0">
                  <c:v>32259.62</c:v>
                </c:pt>
                <c:pt idx="1">
                  <c:v>11815.27</c:v>
                </c:pt>
                <c:pt idx="2">
                  <c:v>24694.27</c:v>
                </c:pt>
                <c:pt idx="3">
                  <c:v>5547.86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974856836077305"/>
          <c:y val="0.14378400143163925"/>
          <c:w val="0.32823944166070151"/>
          <c:h val="0.51965910244088798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Лист1!$E$31</c:f>
              <c:strCache>
                <c:ptCount val="1"/>
                <c:pt idx="0">
                  <c:v>Установленная мощность</c:v>
                </c:pt>
              </c:strCache>
            </c:strRef>
          </c:tx>
          <c:invertIfNegative val="0"/>
          <c:cat>
            <c:strRef>
              <c:f>Лист1!$D$24:$D$26</c:f>
              <c:strCache>
                <c:ptCount val="3"/>
                <c:pt idx="0">
                  <c:v> «Стрелка»</c:v>
                </c:pt>
                <c:pt idx="1">
                  <c:v>«Треугольник»</c:v>
                </c:pt>
                <c:pt idx="2">
                  <c:v> «Хозблок»</c:v>
                </c:pt>
              </c:strCache>
            </c:strRef>
          </c:cat>
          <c:val>
            <c:numRef>
              <c:f>Лист1!$E$24:$E$26</c:f>
              <c:numCache>
                <c:formatCode>General</c:formatCode>
                <c:ptCount val="3"/>
                <c:pt idx="0">
                  <c:v>5.13</c:v>
                </c:pt>
                <c:pt idx="1">
                  <c:v>10.4</c:v>
                </c:pt>
                <c:pt idx="2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Лист1!$E$32</c:f>
              <c:strCache>
                <c:ptCount val="1"/>
                <c:pt idx="0">
                  <c:v>Присоеденная нагрузка</c:v>
                </c:pt>
              </c:strCache>
            </c:strRef>
          </c:tx>
          <c:invertIfNegative val="0"/>
          <c:cat>
            <c:strRef>
              <c:f>Лист1!$D$24:$D$26</c:f>
              <c:strCache>
                <c:ptCount val="3"/>
                <c:pt idx="0">
                  <c:v> «Стрелка»</c:v>
                </c:pt>
                <c:pt idx="1">
                  <c:v>«Треугольник»</c:v>
                </c:pt>
                <c:pt idx="2">
                  <c:v> «Хозблок»</c:v>
                </c:pt>
              </c:strCache>
            </c:strRef>
          </c:cat>
          <c:val>
            <c:numRef>
              <c:f>Лист1!$F$24:$F$26</c:f>
              <c:numCache>
                <c:formatCode>General</c:formatCode>
                <c:ptCount val="3"/>
                <c:pt idx="0">
                  <c:v>6</c:v>
                </c:pt>
                <c:pt idx="1">
                  <c:v>10.8</c:v>
                </c:pt>
                <c:pt idx="2">
                  <c:v>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14560"/>
        <c:axId val="33123136"/>
        <c:axId val="0"/>
      </c:bar3DChart>
      <c:catAx>
        <c:axId val="35714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123136"/>
        <c:crosses val="autoZero"/>
        <c:auto val="1"/>
        <c:lblAlgn val="ctr"/>
        <c:lblOffset val="100"/>
        <c:noMultiLvlLbl val="0"/>
      </c:catAx>
      <c:valAx>
        <c:axId val="3312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14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67933513532268"/>
          <c:y val="0.43207100628812528"/>
          <c:w val="0.26952920794188118"/>
          <c:h val="0.34685186230071408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Потребление топлива тыс.т.у.т. Газ</c:v>
          </c:tx>
          <c:invertIfNegative val="0"/>
          <c:cat>
            <c:strRef>
              <c:f>Лист1!$H$32:$H$34</c:f>
              <c:strCache>
                <c:ptCount val="3"/>
                <c:pt idx="0">
                  <c:v>"Стрелка"</c:v>
                </c:pt>
                <c:pt idx="1">
                  <c:v>"Треугольник"</c:v>
                </c:pt>
                <c:pt idx="2">
                  <c:v>"Хозблок"</c:v>
                </c:pt>
              </c:strCache>
            </c:strRef>
          </c:cat>
          <c:val>
            <c:numRef>
              <c:f>Лист1!$I$32:$I$34</c:f>
              <c:numCache>
                <c:formatCode>General</c:formatCode>
                <c:ptCount val="3"/>
                <c:pt idx="0">
                  <c:v>1.83</c:v>
                </c:pt>
                <c:pt idx="1">
                  <c:v>3.8450000000000002</c:v>
                </c:pt>
                <c:pt idx="2">
                  <c:v>5.0330000000000004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15072"/>
        <c:axId val="33124864"/>
        <c:axId val="0"/>
      </c:bar3DChart>
      <c:catAx>
        <c:axId val="3571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124864"/>
        <c:crosses val="autoZero"/>
        <c:auto val="1"/>
        <c:lblAlgn val="ctr"/>
        <c:lblOffset val="100"/>
        <c:noMultiLvlLbl val="0"/>
      </c:catAx>
      <c:valAx>
        <c:axId val="3312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15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255834267241191E-2"/>
          <c:y val="0.17941202236331341"/>
          <c:w val="0.63327425620026079"/>
          <c:h val="0.65000093348020171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Лист1!$E$15:$E$22</c:f>
              <c:strCache>
                <c:ptCount val="8"/>
                <c:pt idx="0">
                  <c:v>57 мм</c:v>
                </c:pt>
                <c:pt idx="1">
                  <c:v>76 мм </c:v>
                </c:pt>
                <c:pt idx="2">
                  <c:v>89 мм</c:v>
                </c:pt>
                <c:pt idx="3">
                  <c:v>109 мм</c:v>
                </c:pt>
                <c:pt idx="4">
                  <c:v>133 мм</c:v>
                </c:pt>
                <c:pt idx="5">
                  <c:v>159 мм</c:v>
                </c:pt>
                <c:pt idx="6">
                  <c:v>219 мм</c:v>
                </c:pt>
                <c:pt idx="7">
                  <c:v>273 мм</c:v>
                </c:pt>
              </c:strCache>
            </c:strRef>
          </c:cat>
          <c:val>
            <c:numRef>
              <c:f>Лист1!$F$25:$F$32</c:f>
              <c:numCache>
                <c:formatCode>General</c:formatCode>
                <c:ptCount val="8"/>
                <c:pt idx="0">
                  <c:v>1303</c:v>
                </c:pt>
                <c:pt idx="1">
                  <c:v>818</c:v>
                </c:pt>
                <c:pt idx="2">
                  <c:v>908</c:v>
                </c:pt>
                <c:pt idx="3">
                  <c:v>1555</c:v>
                </c:pt>
                <c:pt idx="4">
                  <c:v>0</c:v>
                </c:pt>
                <c:pt idx="5">
                  <c:v>532</c:v>
                </c:pt>
                <c:pt idx="6">
                  <c:v>652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377522097148016"/>
          <c:y val="0.23529445555844403"/>
          <c:w val="0.13536076326774002"/>
          <c:h val="0.56764787403474626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Лист1!$E$51:$E$58</c:f>
              <c:strCache>
                <c:ptCount val="8"/>
                <c:pt idx="0">
                  <c:v>57 мм</c:v>
                </c:pt>
                <c:pt idx="1">
                  <c:v>76 мм </c:v>
                </c:pt>
                <c:pt idx="2">
                  <c:v>89 мм</c:v>
                </c:pt>
                <c:pt idx="3">
                  <c:v>109 мм</c:v>
                </c:pt>
                <c:pt idx="4">
                  <c:v>133 мм</c:v>
                </c:pt>
                <c:pt idx="5">
                  <c:v>159 мм</c:v>
                </c:pt>
                <c:pt idx="6">
                  <c:v>219 мм</c:v>
                </c:pt>
                <c:pt idx="7">
                  <c:v>273 мм</c:v>
                </c:pt>
              </c:strCache>
            </c:strRef>
          </c:cat>
          <c:val>
            <c:numRef>
              <c:f>Лист1!$F$42:$F$49</c:f>
              <c:numCache>
                <c:formatCode>General</c:formatCode>
                <c:ptCount val="8"/>
                <c:pt idx="0">
                  <c:v>752</c:v>
                </c:pt>
                <c:pt idx="1">
                  <c:v>0</c:v>
                </c:pt>
                <c:pt idx="2">
                  <c:v>786</c:v>
                </c:pt>
                <c:pt idx="3">
                  <c:v>1432</c:v>
                </c:pt>
                <c:pt idx="4">
                  <c:v>0</c:v>
                </c:pt>
                <c:pt idx="5">
                  <c:v>1288</c:v>
                </c:pt>
                <c:pt idx="6">
                  <c:v>1162</c:v>
                </c:pt>
                <c:pt idx="7">
                  <c:v>1592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Лист1!$E$15:$E$22</c:f>
              <c:strCache>
                <c:ptCount val="8"/>
                <c:pt idx="0">
                  <c:v>57 мм</c:v>
                </c:pt>
                <c:pt idx="1">
                  <c:v>76 мм </c:v>
                </c:pt>
                <c:pt idx="2">
                  <c:v>89 мм</c:v>
                </c:pt>
                <c:pt idx="3">
                  <c:v>109 мм</c:v>
                </c:pt>
                <c:pt idx="4">
                  <c:v>133 мм</c:v>
                </c:pt>
                <c:pt idx="5">
                  <c:v>159 мм</c:v>
                </c:pt>
                <c:pt idx="6">
                  <c:v>219 мм</c:v>
                </c:pt>
                <c:pt idx="7">
                  <c:v>273 мм</c:v>
                </c:pt>
              </c:strCache>
            </c:strRef>
          </c:cat>
          <c:val>
            <c:numRef>
              <c:f>Лист1!$F$6:$F$13</c:f>
              <c:numCache>
                <c:formatCode>General</c:formatCode>
                <c:ptCount val="8"/>
                <c:pt idx="0">
                  <c:v>796</c:v>
                </c:pt>
                <c:pt idx="1">
                  <c:v>96</c:v>
                </c:pt>
                <c:pt idx="2">
                  <c:v>874</c:v>
                </c:pt>
                <c:pt idx="3">
                  <c:v>1792</c:v>
                </c:pt>
                <c:pt idx="4">
                  <c:v>140</c:v>
                </c:pt>
                <c:pt idx="5">
                  <c:v>1872</c:v>
                </c:pt>
                <c:pt idx="6">
                  <c:v>1206</c:v>
                </c:pt>
                <c:pt idx="7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89987-1548-4F83-B043-01C15EED2D1A}" type="datetimeFigureOut">
              <a:rPr lang="ru-RU" smtClean="0"/>
              <a:pPr/>
              <a:t>05.08.2013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60E08-4128-491D-9D49-ADDDDD746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3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ADDE-BC4D-4B92-A99D-21B51E1ABB39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3AB-5D88-4ADC-9655-56CE750006B2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29E8-5456-4012-954C-FEFC962095AB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BE5F-1BB4-4668-A530-B5737BF09BDF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7D2F-5265-4BEF-B957-F36834390FA6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6666-8A4A-4870-B35F-AB58B1184CF2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B2C5-CCF8-4AB5-A94E-9CECC329D981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F435-0D4E-4A3E-A036-03208855E791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F70F-1065-4B9D-BFA2-2647763B0512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B001-D9BB-4D78-A217-D0F74D9A4AAE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7A05-F93D-46E9-AB0D-220C38B0B45F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B4AE09-9499-4A5D-B484-A04964E732CD}" type="datetime1">
              <a:rPr lang="ru-RU" smtClean="0"/>
              <a:pPr/>
              <a:t>05.08.2013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8D1711-A510-46B3-86BB-0763FB7204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278839" y="1700808"/>
            <a:ext cx="4651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ПРЕЗЕНТАЦИЯ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571604" y="15001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7504" y="2924944"/>
            <a:ext cx="892899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Схема теплоснабжения 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муниципального образования       г. </a:t>
            </a:r>
            <a:r>
              <a:rPr lang="ru-RU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Шлиссельбурга</a:t>
            </a:r>
            <a:endParaRPr lang="ru-RU" sz="4400" b="1" spc="50" dirty="0" smtClean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4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2028 года</a:t>
            </a:r>
            <a:endParaRPr lang="ru-RU" sz="4400" b="1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60983" y="6488668"/>
            <a:ext cx="1167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Май, 2013 г.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90" y="11709"/>
            <a:ext cx="826126" cy="10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49" y="0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116339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80339" y="1124744"/>
            <a:ext cx="6543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Тепловые сети системы теплоснабжения </a:t>
            </a:r>
          </a:p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котельной «</a:t>
            </a:r>
            <a:r>
              <a:rPr lang="ru-RU" sz="2000" b="1" i="1" cap="all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хозблок</a:t>
            </a:r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»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4244" y="1760354"/>
            <a:ext cx="668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Протяженность тепловых сетей отопления – 6850 м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в двухтрубном исчислении)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3416" y="3143248"/>
            <a:ext cx="3400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тепловых сетей 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находятся 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балансе администрации г. Шлиссельбург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1000100" y="24288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31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71" y="1220966"/>
            <a:ext cx="7538192" cy="277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 rot="10800000" flipH="1">
            <a:off x="3736429" y="3199930"/>
            <a:ext cx="1152128" cy="1224136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2460335" y="3321372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03" y="205304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15240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4141" y="1025574"/>
            <a:ext cx="863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Структура тепловых потерь при выработке и передаче тепловой энергии от котельной «Стрелка»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239524"/>
            <a:ext cx="18473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Z:\папка 2\2013\Московский р-н\Спутник\2013-03-04 14.59.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286256"/>
            <a:ext cx="3462716" cy="1994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трелка влево 7"/>
          <p:cNvSpPr/>
          <p:nvPr/>
        </p:nvSpPr>
        <p:spPr>
          <a:xfrm>
            <a:off x="3643306" y="4857760"/>
            <a:ext cx="1609022" cy="715480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проблемы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0332640" y="-1469351"/>
            <a:ext cx="4755843" cy="1715135"/>
          </a:xfrm>
          <a:prstGeom prst="rightArrow">
            <a:avLst>
              <a:gd name="adj1" fmla="val 50000"/>
              <a:gd name="adj2" fmla="val 7195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Трапеция 26"/>
          <p:cNvSpPr/>
          <p:nvPr/>
        </p:nvSpPr>
        <p:spPr>
          <a:xfrm rot="5400000">
            <a:off x="-4070205" y="-3914571"/>
            <a:ext cx="1715135" cy="5313045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75259" y="2211884"/>
            <a:ext cx="342157" cy="9891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spc="-1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5.13 </a:t>
            </a:r>
            <a:r>
              <a:rPr kumimoji="0" lang="ru-RU" sz="1400" b="1" i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Гкал/ч</a:t>
            </a:r>
            <a:endParaRPr kumimoji="0" lang="ru-RU" sz="18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758102" y="2054373"/>
            <a:ext cx="1438200" cy="82995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Полезный отпуск тепла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потребителям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AutoShape 11"/>
          <p:cNvSpPr>
            <a:spLocks noChangeShapeType="1"/>
          </p:cNvSpPr>
          <p:nvPr/>
        </p:nvSpPr>
        <p:spPr bwMode="auto">
          <a:xfrm flipH="1">
            <a:off x="1147296" y="2054373"/>
            <a:ext cx="45719" cy="1396704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/>
          <p:cNvSpPr>
            <a:spLocks noChangeShapeType="1"/>
          </p:cNvSpPr>
          <p:nvPr/>
        </p:nvSpPr>
        <p:spPr bwMode="auto">
          <a:xfrm>
            <a:off x="2821809" y="1921778"/>
            <a:ext cx="45719" cy="1206485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1" name="AutoShape 9"/>
          <p:cNvSpPr>
            <a:spLocks noChangeShapeType="1"/>
          </p:cNvSpPr>
          <p:nvPr/>
        </p:nvSpPr>
        <p:spPr bwMode="auto">
          <a:xfrm flipH="1">
            <a:off x="4517129" y="1921779"/>
            <a:ext cx="45719" cy="1087632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 rot="10800000" flipV="1">
            <a:off x="2967409" y="2054373"/>
            <a:ext cx="393923" cy="10801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5,1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Гкал/ч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08356" y="2020964"/>
            <a:ext cx="319943" cy="1008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Гкал/ч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092596" y="3196283"/>
            <a:ext cx="1872208" cy="5095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Потери в тепловых сетях 0,1 Гкал/ч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93014" y="3509491"/>
            <a:ext cx="1838326" cy="4905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Собственные нужды котельной 0,033 Гкал/ч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" name="Picture 2" descr="http://www.steel-pro.ru/upload/medialibrary/b7a/b7ac6411598f6fb2837a9afb6a4c414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4434621"/>
            <a:ext cx="3388922" cy="2133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71" y="1220966"/>
            <a:ext cx="7538192" cy="277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 rot="10800000" flipH="1">
            <a:off x="3736429" y="3199930"/>
            <a:ext cx="1152128" cy="1224136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2460335" y="3321372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03" y="205304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15240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4141" y="1025574"/>
            <a:ext cx="863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Структура тепловых потерь при выработке и передаче тепловой энергии от котельной «Треугольник»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239524"/>
            <a:ext cx="18473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Z:\папка 2\2013\Московский р-н\Спутник\2013-03-04 14.59.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286256"/>
            <a:ext cx="3462716" cy="1994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трелка влево 7"/>
          <p:cNvSpPr/>
          <p:nvPr/>
        </p:nvSpPr>
        <p:spPr>
          <a:xfrm>
            <a:off x="3643306" y="4857760"/>
            <a:ext cx="1609022" cy="715480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проблемы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0332640" y="-1469351"/>
            <a:ext cx="4755843" cy="1715135"/>
          </a:xfrm>
          <a:prstGeom prst="rightArrow">
            <a:avLst>
              <a:gd name="adj1" fmla="val 50000"/>
              <a:gd name="adj2" fmla="val 7195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Трапеция 26"/>
          <p:cNvSpPr/>
          <p:nvPr/>
        </p:nvSpPr>
        <p:spPr>
          <a:xfrm rot="5400000">
            <a:off x="-4070205" y="-3914571"/>
            <a:ext cx="1715135" cy="5313045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75259" y="2211884"/>
            <a:ext cx="342157" cy="9891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spc="-1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10,4  </a:t>
            </a:r>
            <a:r>
              <a:rPr kumimoji="0" lang="ru-RU" sz="1400" b="1" i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Гкал/ч</a:t>
            </a:r>
            <a:endParaRPr kumimoji="0" lang="ru-RU" sz="18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758102" y="2054373"/>
            <a:ext cx="1438200" cy="82995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Полезный отпуск тепла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потребителям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AutoShape 11"/>
          <p:cNvSpPr>
            <a:spLocks noChangeShapeType="1"/>
          </p:cNvSpPr>
          <p:nvPr/>
        </p:nvSpPr>
        <p:spPr bwMode="auto">
          <a:xfrm flipH="1">
            <a:off x="1147296" y="2054373"/>
            <a:ext cx="45719" cy="1396704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/>
          <p:cNvSpPr>
            <a:spLocks noChangeShapeType="1"/>
          </p:cNvSpPr>
          <p:nvPr/>
        </p:nvSpPr>
        <p:spPr bwMode="auto">
          <a:xfrm>
            <a:off x="2821809" y="1921778"/>
            <a:ext cx="45719" cy="1206485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1" name="AutoShape 9"/>
          <p:cNvSpPr>
            <a:spLocks noChangeShapeType="1"/>
          </p:cNvSpPr>
          <p:nvPr/>
        </p:nvSpPr>
        <p:spPr bwMode="auto">
          <a:xfrm flipH="1">
            <a:off x="4517129" y="1921779"/>
            <a:ext cx="45719" cy="1087632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 rot="10800000" flipV="1">
            <a:off x="2967409" y="2054373"/>
            <a:ext cx="393923" cy="10801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10,38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Гкал/ч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08356" y="2020963"/>
            <a:ext cx="319943" cy="11753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10,18 Гкал/ч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092596" y="3196283"/>
            <a:ext cx="1872208" cy="5095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Потери в тепловых сетях 0,2 Гкал/ч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93014" y="3509491"/>
            <a:ext cx="1838326" cy="4905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Собственные нужды котельной 0,02 Гкал/ч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" name="Picture 2" descr="http://www.steel-pro.ru/upload/medialibrary/b7a/b7ac6411598f6fb2837a9afb6a4c414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35718"/>
            <a:ext cx="3388922" cy="2133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71" y="1220966"/>
            <a:ext cx="7538192" cy="277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 rot="10800000" flipH="1">
            <a:off x="3736429" y="3199930"/>
            <a:ext cx="1152128" cy="1224136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10800000" flipH="1">
            <a:off x="2460335" y="3321372"/>
            <a:ext cx="814387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03" y="205304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103257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4141" y="1025574"/>
            <a:ext cx="8630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Структура тепловых потерь при выработке и передаче тепловой энергии от котельной «</a:t>
            </a:r>
            <a:r>
              <a:rPr lang="ru-RU" sz="2000" b="1" i="1" cap="all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Хозблок</a:t>
            </a:r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»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239524"/>
            <a:ext cx="18473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0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00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Z:\папка 2\2013\Московский р-н\Спутник\2013-03-04 14.59.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286256"/>
            <a:ext cx="3462716" cy="1994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трелка влево 7"/>
          <p:cNvSpPr/>
          <p:nvPr/>
        </p:nvSpPr>
        <p:spPr>
          <a:xfrm>
            <a:off x="3643306" y="4857760"/>
            <a:ext cx="1609022" cy="715480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проблемы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10332640" y="-1469351"/>
            <a:ext cx="4755843" cy="1715135"/>
          </a:xfrm>
          <a:prstGeom prst="rightArrow">
            <a:avLst>
              <a:gd name="adj1" fmla="val 50000"/>
              <a:gd name="adj2" fmla="val 7195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Трапеция 26"/>
          <p:cNvSpPr/>
          <p:nvPr/>
        </p:nvSpPr>
        <p:spPr>
          <a:xfrm rot="5400000">
            <a:off x="-4070205" y="-3914571"/>
            <a:ext cx="1715135" cy="5313045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75259" y="2211884"/>
            <a:ext cx="342157" cy="9891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spc="-1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9.9   </a:t>
            </a:r>
            <a:r>
              <a:rPr kumimoji="0" lang="ru-RU" sz="1400" b="1" i="1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Гкал/ч</a:t>
            </a:r>
            <a:endParaRPr kumimoji="0" lang="ru-RU" sz="18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758102" y="2054373"/>
            <a:ext cx="1438200" cy="82995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Полезный отпуск тепла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потребителям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AutoShape 11"/>
          <p:cNvSpPr>
            <a:spLocks noChangeShapeType="1"/>
          </p:cNvSpPr>
          <p:nvPr/>
        </p:nvSpPr>
        <p:spPr bwMode="auto">
          <a:xfrm flipH="1">
            <a:off x="1147296" y="2054373"/>
            <a:ext cx="45719" cy="1396704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/>
          <p:cNvSpPr>
            <a:spLocks noChangeShapeType="1"/>
          </p:cNvSpPr>
          <p:nvPr/>
        </p:nvSpPr>
        <p:spPr bwMode="auto">
          <a:xfrm>
            <a:off x="2821809" y="1921778"/>
            <a:ext cx="45719" cy="1206485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1" name="AutoShape 9"/>
          <p:cNvSpPr>
            <a:spLocks noChangeShapeType="1"/>
          </p:cNvSpPr>
          <p:nvPr/>
        </p:nvSpPr>
        <p:spPr bwMode="auto">
          <a:xfrm flipH="1">
            <a:off x="4517129" y="1921779"/>
            <a:ext cx="45719" cy="1087632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 rot="10800000" flipV="1">
            <a:off x="2967409" y="2054373"/>
            <a:ext cx="393923" cy="10801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9.86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Гкал/ч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08356" y="2020964"/>
            <a:ext cx="319943" cy="1008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9.7 Гкал/ч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092596" y="3196283"/>
            <a:ext cx="1872208" cy="5095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Потери в тепловых сетях 0,16 Гкал/ч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93014" y="3509491"/>
            <a:ext cx="1838326" cy="49053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Собственные нужды котельной 0,04 Гкал/ч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" name="Picture 2" descr="http://www.steel-pro.ru/upload/medialibrary/b7a/b7ac6411598f6fb2837a9afb6a4c414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6594"/>
            <a:ext cx="3388922" cy="2133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03" y="205304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9228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03629" y="1025574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Электронная модель в ГИС </a:t>
            </a:r>
            <a:r>
              <a:rPr lang="en-US" sz="2000" b="1" i="1" cap="all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zulu</a:t>
            </a:r>
            <a:r>
              <a:rPr lang="en-US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 thermo 7</a:t>
            </a:r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.0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340768"/>
            <a:ext cx="453650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1. Выполнение </a:t>
            </a:r>
            <a:r>
              <a:rPr lang="ru-RU" dirty="0" err="1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теплогидравлических</a:t>
            </a:r>
            <a: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   расчетов тепловой сети;</a:t>
            </a:r>
            <a:b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/>
            </a:r>
            <a:b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2. Анализ работы тепловой сети при подключении или отключении потребителей;</a:t>
            </a:r>
            <a:b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/>
            </a:r>
            <a:b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3. Выбор оптимальных диаметров трубопроводов тепловой сети;</a:t>
            </a:r>
            <a:b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/>
            </a:r>
            <a:b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4. Решение коммутационных задач: расчет аварийных режимов работы тепловой сети, анализ отключений, переключений, поиск ближайшей запорной арматуры, отключающей участок от источников или полностью изолирующей участок;</a:t>
            </a:r>
          </a:p>
          <a:p>
            <a:endParaRPr lang="ru-RU" dirty="0">
              <a:solidFill>
                <a:srgbClr val="4E3B30"/>
              </a:solidFill>
              <a:effectLst>
                <a:reflection blurRad="12700" endPos="0" dir="5400000" sy="-90000" algn="bl" rotWithShape="0"/>
              </a:effectLst>
              <a:latin typeface="Franklin Gothic Medium"/>
            </a:endParaRPr>
          </a:p>
          <a:p>
            <a: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5. Построение пьезометрических графиков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J:\шлисельбург\Пьезо граф\Новая папка\стрелка до ул Жука 18 (инорм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" y="4653136"/>
            <a:ext cx="4992109" cy="18002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шлисельбург\Картинки\Скрин зул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" y="1484784"/>
            <a:ext cx="4934269" cy="29523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17" y="195161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95074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82588" y="1068705"/>
            <a:ext cx="7906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Схема теплоснабжения </a:t>
            </a:r>
            <a:r>
              <a:rPr lang="ru-RU" sz="2000" b="1" i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района «Стрелка»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2076" y="1631494"/>
            <a:ext cx="306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Существующие проблемы в системе теплоснабжения: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2076" y="2358363"/>
            <a:ext cx="274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Значительный процент износа тепловой сети более (80%);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12076" y="3429000"/>
            <a:ext cx="303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Отсутствие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качественной водоподготовки.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73611" y="4306160"/>
            <a:ext cx="303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Котельная перегружена.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97979" y="4941168"/>
            <a:ext cx="303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</a:rPr>
              <a:t>Недотопы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 удаленных потребителей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 descr="J:\шлисельбург\Пьезо граф\Новая папка\треугольник 1-го мая 22 (ист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6" y="5233555"/>
            <a:ext cx="5227231" cy="15416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шлисельбург\Исправления\02-07-2013\Скрины\Стрел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9" y="1468815"/>
            <a:ext cx="5227231" cy="36377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92167" y="4221088"/>
            <a:ext cx="1822028" cy="541151"/>
            <a:chOff x="0" y="0"/>
            <a:chExt cx="24902" cy="7393"/>
          </a:xfrm>
        </p:grpSpPr>
        <p:pic>
          <p:nvPicPr>
            <p:cNvPr id="51" name="Рисунок 53" descr="Условные обозначения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902" cy="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60"/>
            <p:cNvSpPr txBox="1">
              <a:spLocks noChangeArrowheads="1"/>
            </p:cNvSpPr>
            <p:nvPr/>
          </p:nvSpPr>
          <p:spPr bwMode="auto">
            <a:xfrm>
              <a:off x="16289" y="3578"/>
              <a:ext cx="8613" cy="27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Отопление</a:t>
              </a:r>
              <a:endPara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ГВС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17" y="195161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9228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82588" y="1068705"/>
            <a:ext cx="7906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Схема теплоснабжения района «Треугольник»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8553" y="1669187"/>
            <a:ext cx="306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Существующие проблемы в системе теплоснабжения: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0901" y="2358363"/>
            <a:ext cx="274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Значительный процент износа тепловой сети более (80%);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3333" y="3356992"/>
            <a:ext cx="303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Отсутствие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качественной водоподготовки.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 descr="J:\шлисельбург\Пьезо граф\Новая папка\треугольник 1-го мая 22 (ист)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70" y="4737465"/>
            <a:ext cx="4320480" cy="191646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896973" y="4152690"/>
            <a:ext cx="303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Котельная перегружена.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J:\шлисельбург\Исправления\02-07-2013\Скрины\Треугольн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8" y="1645010"/>
            <a:ext cx="4502268" cy="48236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652646" y="4797152"/>
            <a:ext cx="1822028" cy="541151"/>
            <a:chOff x="0" y="0"/>
            <a:chExt cx="24902" cy="7393"/>
          </a:xfrm>
        </p:grpSpPr>
        <p:pic>
          <p:nvPicPr>
            <p:cNvPr id="51" name="Рисунок 53" descr="Условные обозначения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902" cy="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60"/>
            <p:cNvSpPr txBox="1">
              <a:spLocks noChangeArrowheads="1"/>
            </p:cNvSpPr>
            <p:nvPr/>
          </p:nvSpPr>
          <p:spPr bwMode="auto">
            <a:xfrm>
              <a:off x="16289" y="3578"/>
              <a:ext cx="8613" cy="27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Отопление</a:t>
              </a:r>
              <a:endPara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ГВС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9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шлисельбург\Исправления\02-07-2013\Скрины\Хозбл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2" y="1674405"/>
            <a:ext cx="5245050" cy="2959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17" y="195161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96055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82588" y="1068705"/>
            <a:ext cx="7906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Схема теплоснабжения района «</a:t>
            </a:r>
            <a:r>
              <a:rPr lang="ru-RU" sz="2000" b="1" i="1" cap="all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Хозблок</a:t>
            </a:r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»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3412" y="1669187"/>
            <a:ext cx="3065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Существующие проблемы в системе теплоснабжения: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1544" y="2463229"/>
            <a:ext cx="274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Значительный процент износа тепловой сети более (80%);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1159" y="3569848"/>
            <a:ext cx="303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Отсутствие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качественной водоподготовки.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 descr="J:\шлисельбург\Пьезо граф\Новая папка\хозбдок луговая д 4 корп 1(норм)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5" y="5074488"/>
            <a:ext cx="4632506" cy="161131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32391" y="1712811"/>
            <a:ext cx="1822028" cy="541151"/>
            <a:chOff x="0" y="0"/>
            <a:chExt cx="24902" cy="7393"/>
          </a:xfrm>
        </p:grpSpPr>
        <p:sp>
          <p:nvSpPr>
            <p:cNvPr id="4" name="Text Box 60"/>
            <p:cNvSpPr txBox="1">
              <a:spLocks noChangeArrowheads="1"/>
            </p:cNvSpPr>
            <p:nvPr/>
          </p:nvSpPr>
          <p:spPr bwMode="auto">
            <a:xfrm>
              <a:off x="16289" y="3578"/>
              <a:ext cx="8613" cy="27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Отопление</a:t>
              </a:r>
              <a:endPara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ГВС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" name="Рисунок 53" descr="Условные обозначения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902" cy="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5416020" y="4577011"/>
            <a:ext cx="303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Котельная перегружена.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17" y="195161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9228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82588" y="1068705"/>
            <a:ext cx="7906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Перспективная схема теплоснабжения «Южная» котельная 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6819" y="1985099"/>
            <a:ext cx="3065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Новая котельная «Южная» мощностью 6 Гкал/час на юге г. Шлиссельбург :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9240" y="3104432"/>
            <a:ext cx="2745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Частично разгрузит котельную «Треугольник» и «</a:t>
            </a:r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</a:rPr>
              <a:t>Хозблок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2402" y="4437112"/>
            <a:ext cx="3030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Имеет качественную водоподготовку.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82314" y="5229200"/>
            <a:ext cx="303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Обеспечит тепловой энергией перспективных потребителей.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" name="Picture 2" descr="J:\шлисельбург\Исправления\02-07-2013\Скрины\Треугольник общ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6" y="1776591"/>
            <a:ext cx="4634226" cy="49701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2909175" y="5523670"/>
            <a:ext cx="1822028" cy="541151"/>
            <a:chOff x="0" y="0"/>
            <a:chExt cx="24902" cy="7393"/>
          </a:xfrm>
        </p:grpSpPr>
        <p:sp>
          <p:nvSpPr>
            <p:cNvPr id="17" name="Text Box 60"/>
            <p:cNvSpPr txBox="1">
              <a:spLocks noChangeArrowheads="1"/>
            </p:cNvSpPr>
            <p:nvPr/>
          </p:nvSpPr>
          <p:spPr bwMode="auto">
            <a:xfrm>
              <a:off x="16289" y="3578"/>
              <a:ext cx="8613" cy="27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Отопление</a:t>
              </a:r>
              <a:endPara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ГВС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Рисунок 53" descr="Условные обозначения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902" cy="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9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617" y="195161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9228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82588" y="1068705"/>
            <a:ext cx="7906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Перспективная схема теплоснабжения «Южная» котельная 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0320" y="1988840"/>
            <a:ext cx="2601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Новая котельная №2 мощностью 13 Гкал/час на юго-западе г. Шлиссельбург :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2356" y="3933056"/>
            <a:ext cx="245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Частично разгрузит котельную «</a:t>
            </a:r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</a:rPr>
              <a:t>Хозблок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0320" y="3212976"/>
            <a:ext cx="2758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Имеет качественную водоподготовку.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8659" y="4820123"/>
            <a:ext cx="2625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</a:rPr>
              <a:t>Обеспечит тепловой энергией перспективных потребителей.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J:\шлисельбург\Исправления\02-07-2013\Скрины\южная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0347"/>
            <a:ext cx="6170210" cy="33897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455735" y="2498608"/>
            <a:ext cx="1822028" cy="541151"/>
            <a:chOff x="0" y="0"/>
            <a:chExt cx="24902" cy="7393"/>
          </a:xfrm>
        </p:grpSpPr>
        <p:sp>
          <p:nvSpPr>
            <p:cNvPr id="17" name="Text Box 60"/>
            <p:cNvSpPr txBox="1">
              <a:spLocks noChangeArrowheads="1"/>
            </p:cNvSpPr>
            <p:nvPr/>
          </p:nvSpPr>
          <p:spPr bwMode="auto">
            <a:xfrm>
              <a:off x="16289" y="3578"/>
              <a:ext cx="8613" cy="27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Отопление</a:t>
              </a:r>
              <a:endPara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ГВС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Рисунок 53" descr="Условные обозначения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902" cy="7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43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142852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4139952" y="100575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6079" y="1096077"/>
            <a:ext cx="896075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relaxedInse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Документы и методические рекомендации, используемые для разработки  схемы </a:t>
            </a:r>
            <a:r>
              <a:rPr lang="ru-RU" sz="24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теплоснабжения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1988840"/>
            <a:ext cx="7272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  <a:tabLst>
                <a:tab pos="108000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+mj-lt"/>
              </a:rPr>
              <a:t>Федеральный закон  Российской Федерации от 27.07.2010 № 190-ФЗ  «О ТЕПЛОСНАБЖЕНИИ»</a:t>
            </a:r>
          </a:p>
          <a:p>
            <a:pPr marL="285750" lvl="0" indent="-285750" algn="just">
              <a:buFont typeface="Arial" pitchFamily="34" charset="0"/>
              <a:buChar char="•"/>
              <a:tabLst>
                <a:tab pos="108000" algn="l"/>
              </a:tabLst>
              <a:defRPr/>
            </a:pPr>
            <a:endParaRPr lang="ru-RU" sz="2000" dirty="0">
              <a:solidFill>
                <a:prstClr val="black"/>
              </a:solidFill>
              <a:latin typeface="+mj-lt"/>
            </a:endParaRPr>
          </a:p>
          <a:p>
            <a:pPr marL="285750" lvl="0" indent="-285750" algn="just">
              <a:buFont typeface="Arial" pitchFamily="34" charset="0"/>
              <a:buChar char="•"/>
              <a:tabLst>
                <a:tab pos="108000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+mj-lt"/>
              </a:rPr>
              <a:t>Постановление Правительства Российской Федерации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+mj-lt"/>
              </a:rPr>
              <a:t>от 22 февраля 2012 г. № 154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+mj-lt"/>
              </a:rPr>
              <a:t>«О требованиях к схемам теплоснабжения, порядку их разработки и утверждения»</a:t>
            </a:r>
          </a:p>
          <a:p>
            <a:pPr marL="285750" lvl="0" indent="-285750" algn="just">
              <a:buFont typeface="Arial" pitchFamily="34" charset="0"/>
              <a:buChar char="•"/>
              <a:tabLst>
                <a:tab pos="108000" algn="l"/>
              </a:tabLst>
              <a:defRPr/>
            </a:pPr>
            <a:endParaRPr lang="ru-RU" sz="2000" dirty="0">
              <a:solidFill>
                <a:prstClr val="black"/>
              </a:solidFill>
              <a:latin typeface="+mj-lt"/>
            </a:endParaRPr>
          </a:p>
          <a:p>
            <a:pPr marL="285750" lvl="0" indent="-285750" algn="just">
              <a:buFont typeface="Arial" pitchFamily="34" charset="0"/>
              <a:buChar char="•"/>
              <a:tabLst>
                <a:tab pos="108000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+mj-lt"/>
              </a:rPr>
              <a:t>РД-10-ВЭП «Методические основы разработки схем теплоснабжения поселений и промышленных узлов РФ»</a:t>
            </a:r>
          </a:p>
          <a:p>
            <a:pPr marL="285750" lvl="0" indent="-285750" algn="just">
              <a:buFont typeface="Arial" pitchFamily="34" charset="0"/>
              <a:buChar char="•"/>
              <a:tabLst>
                <a:tab pos="108000" algn="l"/>
              </a:tabLst>
              <a:defRPr/>
            </a:pPr>
            <a:endParaRPr lang="ru-RU" sz="2000" dirty="0">
              <a:solidFill>
                <a:prstClr val="black"/>
              </a:solidFill>
              <a:latin typeface="+mj-lt"/>
            </a:endParaRPr>
          </a:p>
          <a:p>
            <a:pPr marL="285750" lvl="0" indent="-285750" algn="just">
              <a:buFont typeface="Arial" pitchFamily="34" charset="0"/>
              <a:buChar char="•"/>
              <a:tabLst>
                <a:tab pos="108000" algn="l"/>
              </a:tabLst>
              <a:defRPr/>
            </a:pPr>
            <a:r>
              <a:rPr lang="ru-RU" sz="2000" dirty="0">
                <a:solidFill>
                  <a:prstClr val="black"/>
                </a:solidFill>
                <a:latin typeface="+mj-lt"/>
              </a:rPr>
              <a:t>Федеральный закон Российской Федерации от 17.12.2011 №416-ФЗ «О водоснабжении о водоотведении</a:t>
            </a: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»</a:t>
            </a:r>
          </a:p>
          <a:p>
            <a:pPr marL="285750" lvl="0" indent="-285750" algn="just">
              <a:buFont typeface="Arial" pitchFamily="34" charset="0"/>
              <a:buChar char="•"/>
              <a:tabLst>
                <a:tab pos="108000" algn="l"/>
              </a:tabLst>
              <a:defRPr/>
            </a:pPr>
            <a:endParaRPr lang="ru-RU" sz="2000" dirty="0" smtClean="0">
              <a:solidFill>
                <a:prstClr val="black"/>
              </a:solidFill>
              <a:latin typeface="+mj-lt"/>
            </a:endParaRPr>
          </a:p>
          <a:p>
            <a:pPr marL="285750" lvl="0" indent="-285750" algn="just">
              <a:buFont typeface="Arial" pitchFamily="34" charset="0"/>
              <a:buChar char="•"/>
              <a:tabLst>
                <a:tab pos="108000" algn="l"/>
              </a:tabLst>
              <a:defRPr/>
            </a:pP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Методические рекомендации по разработке схем теплоснабжения, утвержденные Минэнерго России и </a:t>
            </a:r>
            <a:r>
              <a:rPr lang="ru-RU" sz="2000" dirty="0" err="1" smtClean="0">
                <a:solidFill>
                  <a:prstClr val="black"/>
                </a:solidFill>
                <a:latin typeface="+mj-lt"/>
              </a:rPr>
              <a:t>Минрегион</a:t>
            </a: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 России.</a:t>
            </a:r>
          </a:p>
          <a:p>
            <a:pPr marL="285750" lvl="0" indent="-285750" algn="just">
              <a:buFont typeface="Arial" pitchFamily="34" charset="0"/>
              <a:buChar char="•"/>
              <a:tabLst>
                <a:tab pos="108000" algn="l"/>
              </a:tabLst>
              <a:defRPr/>
            </a:pPr>
            <a:endParaRPr lang="ru-RU" sz="2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8839"/>
            <a:ext cx="826126" cy="1059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100575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92" y="116632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98161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9205" y="112474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Баланс тепловой мощности новой котельной «Южная»</a:t>
            </a:r>
            <a:endParaRPr lang="ru-RU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7693" y="2852936"/>
            <a:ext cx="34461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Увеличение потребления тепловой энергии не предусматривается.</a:t>
            </a:r>
          </a:p>
          <a:p>
            <a:pPr algn="ctr"/>
            <a:endParaRPr lang="ru-RU" sz="14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1585" y="2113917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Котельная  «Южная</a:t>
            </a:r>
            <a:r>
              <a:rPr lang="ru-RU" sz="1400" b="1" i="1" dirty="0" smtClean="0">
                <a:solidFill>
                  <a:srgbClr val="002060"/>
                </a:solidFill>
              </a:rPr>
              <a:t>»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500764"/>
              </p:ext>
            </p:extLst>
          </p:nvPr>
        </p:nvGraphicFramePr>
        <p:xfrm>
          <a:off x="323527" y="1988840"/>
          <a:ext cx="5184577" cy="4536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652"/>
                <a:gridCol w="1075273"/>
                <a:gridCol w="2054652"/>
              </a:tblGrid>
              <a:tr h="2393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показателей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Единица измерения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Периоды, год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8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2013-2016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5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Установленная тепловая мощность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Гкал/час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6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Располагаемая тепловая мощность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Гкал/час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7,5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9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Подключенная нагрузка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Гкал/час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5,898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7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Подключенная нагрузка с учетом тепловых потерь 7%.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Гкал/час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6.31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9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Резерв/дефицит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Гкал/час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1.19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7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95161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63176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9416" y="94579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64663" y="1108397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cs typeface="Aharoni" pitchFamily="2" charset="-79"/>
              </a:rPr>
              <a:t>Предложения по реконструкции и модернизации источников теплоснабжения г. </a:t>
            </a:r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cs typeface="Aharoni" pitchFamily="2" charset="-79"/>
              </a:rPr>
              <a:t>Шлиссельбурга</a:t>
            </a:r>
            <a:endParaRPr lang="ru-RU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809" y="13825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88499" y="5517232"/>
            <a:ext cx="763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Инвестиции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Источники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теплоснабжения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г. Шлиссельбург составит 70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млн. руб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0472"/>
              </p:ext>
            </p:extLst>
          </p:nvPr>
        </p:nvGraphicFramePr>
        <p:xfrm>
          <a:off x="683568" y="2276872"/>
          <a:ext cx="7632848" cy="305124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0160"/>
                <a:gridCol w="1656184"/>
                <a:gridCol w="1368152"/>
                <a:gridCol w="1512168"/>
                <a:gridCol w="1656184"/>
              </a:tblGrid>
              <a:tr h="316632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района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Наименование оборудования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Стоимость введенного оборудования, тыс.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2012-2015г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2015-2020г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2020-2028г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2856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«Стрелка»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Реконструкция не требуется</a:t>
                      </a: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7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100" b="1" dirty="0" err="1" smtClean="0">
                          <a:effectLst/>
                          <a:latin typeface="Times New Roman"/>
                          <a:ea typeface="Times New Roman"/>
                        </a:rPr>
                        <a:t>Хозблок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Блочно-модульная котельная </a:t>
                      </a:r>
                      <a:r>
                        <a:rPr lang="ru-RU" sz="13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мощностью </a:t>
                      </a:r>
                      <a:r>
                        <a:rPr lang="ru-RU" sz="13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13 </a:t>
                      </a:r>
                      <a:r>
                        <a:rPr lang="ru-RU" sz="1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Гкал/ч </a:t>
                      </a: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45000</a:t>
                      </a:r>
                      <a:endParaRPr lang="ru-RU" sz="13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/>
                </a:tc>
              </a:tr>
              <a:tr h="90072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</a:rPr>
                        <a:t>«Треугольник»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Блочно-модульная котельная мощностью </a:t>
                      </a:r>
                      <a:r>
                        <a:rPr lang="ru-RU" sz="13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6,05 </a:t>
                      </a:r>
                      <a:r>
                        <a:rPr lang="ru-RU" sz="1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Гкал/ч </a:t>
                      </a: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25000</a:t>
                      </a:r>
                      <a:endParaRPr lang="ru-RU" sz="13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94"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70000</a:t>
                      </a:r>
                      <a:endParaRPr lang="ru-RU" sz="13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779" marR="33779" marT="16593" marB="165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95161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96055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9416" y="94579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20809" y="13825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:\шлисельбург\Для согласования Шлиссельбург\Котельная Стрелка для согласования\Схема теплосети котельной Стрелка(изменения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4" y="1781248"/>
            <a:ext cx="7375136" cy="48696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112" y="5229200"/>
            <a:ext cx="187220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Перекладка участков тепловой сети с увеличением диаметров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 стрелкой 16"/>
          <p:cNvCxnSpPr>
            <a:stCxn id="14" idx="3"/>
          </p:cNvCxnSpPr>
          <p:nvPr/>
        </p:nvCxnSpPr>
        <p:spPr>
          <a:xfrm flipV="1">
            <a:off x="1947320" y="3717032"/>
            <a:ext cx="1472552" cy="198922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33744" y="101319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cs typeface="Aharoni" pitchFamily="2" charset="-79"/>
              </a:rPr>
              <a:t>Перспективная  схема теплоснабжения района «</a:t>
            </a:r>
            <a:r>
              <a:rPr lang="ru-RU" b="1" i="1" cap="all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cs typeface="Aharoni" pitchFamily="2" charset="-79"/>
              </a:rPr>
              <a:t>СТрелка</a:t>
            </a:r>
            <a:endParaRPr lang="ru-RU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95161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9228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9416" y="94579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64663" y="1108397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cs typeface="Aharoni" pitchFamily="2" charset="-79"/>
              </a:rPr>
              <a:t>Перспективная  схема теплоснабжения района «</a:t>
            </a:r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cs typeface="Aharoni" pitchFamily="2" charset="-79"/>
              </a:rPr>
              <a:t>Стрелка»</a:t>
            </a:r>
            <a:endParaRPr lang="ru-RU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809" y="13825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111" y="5229200"/>
            <a:ext cx="2119479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Отсоединение группы потребителей от котельной «Треугольник»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39516" y="2924944"/>
            <a:ext cx="1904152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Перекладка участков тепловой сети с увеличением диаметров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20" name="Picture 3" descr="J:\шлисельбург\Исправления\02-07-2013\Скрины\Треугольни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00" y="1751477"/>
            <a:ext cx="4766252" cy="49178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>
            <a:stCxn id="18" idx="1"/>
          </p:cNvCxnSpPr>
          <p:nvPr/>
        </p:nvCxnSpPr>
        <p:spPr>
          <a:xfrm flipH="1" flipV="1">
            <a:off x="5432060" y="2780928"/>
            <a:ext cx="1707456" cy="72879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4" idx="3"/>
          </p:cNvCxnSpPr>
          <p:nvPr/>
        </p:nvCxnSpPr>
        <p:spPr>
          <a:xfrm flipV="1">
            <a:off x="2194590" y="5373218"/>
            <a:ext cx="1225282" cy="44075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1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95161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29244" y="9228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59416" y="94579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64663" y="1108397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cs typeface="Aharoni" pitchFamily="2" charset="-79"/>
              </a:rPr>
              <a:t>Предложения по реконструкции и модернизации тепловых  сетей г. </a:t>
            </a:r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cs typeface="Aharoni" pitchFamily="2" charset="-79"/>
              </a:rPr>
              <a:t>Шлиссельбурга</a:t>
            </a:r>
            <a:endParaRPr lang="ru-RU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809" y="13825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6537" y="5733256"/>
            <a:ext cx="7630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Инвестиции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тепловые сети г. Шлиссельбург   составят 8,434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млн. руб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29654"/>
              </p:ext>
            </p:extLst>
          </p:nvPr>
        </p:nvGraphicFramePr>
        <p:xfrm>
          <a:off x="1417063" y="2060848"/>
          <a:ext cx="6648399" cy="331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133"/>
                <a:gridCol w="2216133"/>
                <a:gridCol w="2216133"/>
              </a:tblGrid>
              <a:tr h="8034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Котельная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Инвестиции,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474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«Стрелка»</a:t>
                      </a:r>
                      <a:endParaRPr lang="ru-RU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ветхих</a:t>
                      </a:r>
                      <a:r>
                        <a:rPr lang="ru-RU" b="1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участков тепловых сетей</a:t>
                      </a:r>
                    </a:p>
                    <a:p>
                      <a:pPr algn="ctr"/>
                      <a:endParaRPr lang="ru-RU" b="1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3920</a:t>
                      </a:r>
                      <a:endParaRPr lang="ru-RU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4474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«Треугольник»</a:t>
                      </a:r>
                      <a:endParaRPr lang="ru-RU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4514</a:t>
                      </a:r>
                    </a:p>
                  </a:txBody>
                  <a:tcPr/>
                </a:tc>
              </a:tr>
              <a:tr h="1479994">
                <a:tc>
                  <a:txBody>
                    <a:bodyPr/>
                    <a:lstStyle/>
                    <a:p>
                      <a:endParaRPr lang="ru-RU" sz="16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600" b="1" i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Хозблок</a:t>
                      </a:r>
                      <a:r>
                        <a:rPr lang="ru-RU" sz="16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6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Решение об определении единой теплоснабжающей организации </a:t>
            </a:r>
            <a:endParaRPr lang="ru-RU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708" y="1756724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Критериями определения единой теплоснабжающей </a:t>
            </a:r>
            <a:r>
              <a:rPr lang="ru-RU" sz="1600" b="1" dirty="0" smtClean="0"/>
              <a:t>организации являются</a:t>
            </a:r>
            <a:r>
              <a:rPr lang="ru-RU" sz="1600" b="1" dirty="0" smtClean="0"/>
              <a:t>: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9527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Владение на праве собственности или ином законном основании источниками тепловой энергии с наибольшей совокупной установленной тепловой мощностью в границах зоны деятельности единой теплоснабжающей организации или тепловыми сетями, к которым непосредственно подключены источники тепловой энергии с наибольшей совокупной установленной тепловой мощностью в границах зоны деятельности единой теплоснабжающей организации;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Размер уставного капитала должен быть не менее остаточной балансовой стоимости источников тепловой энергии и тепловых сетей, которыми указанная организация владеет на праве собственности или ином законном основании в границах зоны деятельности единой теплоснабжающей организации.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642" y="3569241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Единая теплоснабжающая организация при осуществлении своей деятельности обязана:</a:t>
            </a:r>
            <a:endParaRPr lang="ru-RU" sz="1600" b="1" dirty="0"/>
          </a:p>
        </p:txBody>
      </p:sp>
      <p:pic>
        <p:nvPicPr>
          <p:cNvPr id="7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97" y="205304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4133792" y="9228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1764" y="407707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а) заключать и надлежаще исполнять договоры теплоснабжения со всеми обратившимися к ней потребителями тепловой энергии в своей зоне деятельности;</a:t>
            </a:r>
          </a:p>
          <a:p>
            <a:endParaRPr lang="ru-RU" sz="1200" dirty="0" smtClean="0"/>
          </a:p>
          <a:p>
            <a:r>
              <a:rPr lang="ru-RU" sz="1200" dirty="0" smtClean="0"/>
              <a:t>б) осуществлять мониторинг реализации схемы теплоснабжения и подавать в орган, утвердивший схему теплоснабжения, отчеты о реализации, включая предложения по актуализации схемы теплоснабжения;</a:t>
            </a:r>
          </a:p>
          <a:p>
            <a:endParaRPr lang="ru-RU" sz="1200" dirty="0" smtClean="0"/>
          </a:p>
          <a:p>
            <a:r>
              <a:rPr lang="ru-RU" sz="1200" dirty="0" smtClean="0"/>
              <a:t>в) надлежащим образом исполнять обязательства перед иными теплоснабжающими и </a:t>
            </a:r>
            <a:r>
              <a:rPr lang="ru-RU" sz="1200" dirty="0" err="1" smtClean="0"/>
              <a:t>теплосетевыми</a:t>
            </a:r>
            <a:r>
              <a:rPr lang="ru-RU" sz="1200" dirty="0" smtClean="0"/>
              <a:t> организациями в зоне своей деятельности;</a:t>
            </a:r>
          </a:p>
          <a:p>
            <a:endParaRPr lang="ru-RU" sz="1200" dirty="0" smtClean="0"/>
          </a:p>
          <a:p>
            <a:r>
              <a:rPr lang="ru-RU" sz="1200" dirty="0" smtClean="0"/>
              <a:t>г) осуществлять контроль режимов потребления тепловой энергии в зоне своей деятельности.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9650" y="6174040"/>
            <a:ext cx="8892480" cy="52322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В настоящее время 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МУП «Центр ЖКХ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1400" b="1" dirty="0" smtClean="0"/>
              <a:t>отвечает требованиям критериев по определению единой теплоснабжающей организации зоне централизованного теплоснабжения поселения</a:t>
            </a:r>
            <a:endParaRPr lang="ru-RU" sz="1400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142852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929058" y="142852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1079158"/>
            <a:ext cx="914399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 выполненной работы</a:t>
            </a:r>
            <a:endParaRPr lang="ru-RU" sz="2800" b="1" i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3535" y="1602378"/>
            <a:ext cx="85825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1. Сбор исходной информации по тепловым сетям, источникам тепловой энергии, перспективному развитию поселения и т.д.;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/>
            </a:r>
            <a:br>
              <a:rPr lang="ru-RU" sz="2200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effectLst>
                <a:reflection blurRad="12700" endPos="0" dir="5400000" sy="-90000" algn="bl" rotWithShape="0"/>
              </a:effectLst>
              <a:latin typeface="Franklin Gothic Medium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2. Разработка электронной модели системы теплоснабжения поселения в программно-расчетном комплексе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Zulu Thermo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 7.0;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effectLst>
                <a:reflection blurRad="12700" endPos="0" dir="5400000" sy="-90000" algn="bl" rotWithShape="0"/>
              </a:effectLst>
              <a:latin typeface="Franklin Gothic Medium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3. Анализ существующего состояния работы системы теплоснабжения;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effectLst>
                <a:reflection blurRad="12700" endPos="0" dir="5400000" sy="-90000" algn="bl" rotWithShape="0"/>
              </a:effectLst>
              <a:latin typeface="Franklin Gothic Medium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4. Анализ перспективного развития поселения и определение тепловых нагрузок;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effectLst>
                <a:reflection blurRad="12700" endPos="0" dir="5400000" sy="-90000" algn="bl" rotWithShape="0"/>
              </a:effectLst>
              <a:latin typeface="Franklin Gothic Medium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5. Разработка вариантов развития поселения, согласование вариантов;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effectLst>
                <a:reflection blurRad="12700" endPos="0" dir="5400000" sy="-90000" algn="bl" rotWithShape="0"/>
              </a:effectLst>
              <a:latin typeface="Franklin Gothic Medium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6. Анализ вариантов развития и выбор оптимального;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effectLst>
                <a:reflection blurRad="12700" endPos="0" dir="5400000" sy="-90000" algn="bl" rotWithShape="0"/>
              </a:effectLst>
              <a:latin typeface="Franklin Gothic Medium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7. Разработка комплексной программы развития системы теплоснабжения с определением объёмов и стоимости работ;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effectLst>
                <a:reflection blurRad="12700" endPos="0" dir="5400000" sy="-90000" algn="bl" rotWithShape="0"/>
              </a:effectLst>
              <a:latin typeface="Franklin Gothic Medium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8. Согласование и утверждения отчетных документов</a:t>
            </a:r>
            <a:r>
              <a:rPr lang="ru-RU" dirty="0">
                <a:solidFill>
                  <a:srgbClr val="4E3B30"/>
                </a:solidFill>
                <a:effectLst>
                  <a:reflection blurRad="12700" endPos="0" dir="5400000" sy="-90000" algn="bl" rotWithShape="0"/>
                </a:effectLst>
                <a:latin typeface="Franklin Gothic Medium"/>
              </a:rPr>
              <a:t>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7578"/>
            <a:ext cx="826126" cy="1059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6126" y="131919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214290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63495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71154" y="1025574"/>
            <a:ext cx="733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Г. Шлиссельбург</a:t>
            </a:r>
            <a:endParaRPr lang="ru-RU" sz="28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4203" y="2924944"/>
            <a:ext cx="285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 – 13170 чел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состоянию на 01.01.2010)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5786" y="63495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H:\шлисельбург\Картинки\Новая папка\Ladoga_canal_slu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436" y="2924944"/>
            <a:ext cx="2767200" cy="18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шлисельбург\Картинки\Новая папка\800px-Krepost_Oreshek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6" y="2054445"/>
            <a:ext cx="2901127" cy="217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:\шлисельбург\Картинки\Новая папка\799PX-~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9" y="4941168"/>
            <a:ext cx="3029478" cy="133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214290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75766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71154" y="1025574"/>
            <a:ext cx="7331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Г. Шлиссельбург</a:t>
            </a:r>
            <a:endParaRPr lang="ru-RU" sz="28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9304" y="2348880"/>
            <a:ext cx="285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1641 Га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113000" y="4470513"/>
            <a:ext cx="2857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«Треугольник»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«Стрелка»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Малоневский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5786" y="63495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 descr="M:\шлисельбург\Территория Шлиссельбург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45" y="1844824"/>
            <a:ext cx="5959582" cy="4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80112" y="3429000"/>
            <a:ext cx="31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района теплоснабжения</a:t>
            </a:r>
            <a:r>
              <a:rPr lang="en-US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7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214290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104551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71154" y="1025574"/>
            <a:ext cx="7331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Выработка тепловой энергии на котельных Г. </a:t>
            </a:r>
            <a:r>
              <a:rPr lang="ru-RU" sz="28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Шлиссельбурга</a:t>
            </a:r>
            <a:endParaRPr lang="ru-RU" sz="28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10832"/>
              </p:ext>
            </p:extLst>
          </p:nvPr>
        </p:nvGraphicFramePr>
        <p:xfrm>
          <a:off x="6300401" y="2636912"/>
          <a:ext cx="2358984" cy="2642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6758"/>
                <a:gridCol w="1022226"/>
              </a:tblGrid>
              <a:tr h="4886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Котельная «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Хозблок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40" marR="6740" marT="6740" marB="0">
                    <a:solidFill>
                      <a:schemeClr val="bg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28928,14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40" marR="6740" marT="6740" marB="0">
                    <a:solidFill>
                      <a:schemeClr val="bg1">
                        <a:alpha val="17000"/>
                      </a:schemeClr>
                    </a:solidFill>
                  </a:tcPr>
                </a:tc>
              </a:tr>
              <a:tr h="4633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Котельная «Стрелка»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40" marR="6740" marT="6740" marB="0">
                    <a:solidFill>
                      <a:schemeClr val="bg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10579,61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40" marR="6740" marT="6740" marB="0">
                    <a:solidFill>
                      <a:schemeClr val="bg1">
                        <a:alpha val="17000"/>
                      </a:schemeClr>
                    </a:solidFill>
                  </a:tcPr>
                </a:tc>
              </a:tr>
              <a:tr h="5054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Котельная «Треугольник»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40" marR="6740" marT="6740" marB="0">
                    <a:solidFill>
                      <a:schemeClr val="bg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22159,39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40" marR="6740" marT="6740" marB="0">
                    <a:solidFill>
                      <a:schemeClr val="bg1">
                        <a:alpha val="17000"/>
                      </a:schemeClr>
                    </a:solidFill>
                  </a:tcPr>
                </a:tc>
              </a:tr>
              <a:tr h="4465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Потери в сетях</a:t>
                      </a:r>
                      <a:endParaRPr lang="ru-RU" sz="12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40" marR="6740" marT="6740" marB="0">
                    <a:solidFill>
                      <a:schemeClr val="bg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5547,86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40" marR="6740" marT="6740" marB="0">
                    <a:solidFill>
                      <a:schemeClr val="bg1">
                        <a:alpha val="17000"/>
                      </a:schemeClr>
                    </a:solidFill>
                  </a:tcPr>
                </a:tc>
              </a:tr>
              <a:tr h="7245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Всего выработано тепловой энергии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40" marR="6740" marT="6740" marB="0">
                    <a:solidFill>
                      <a:schemeClr val="bg1">
                        <a:alpha val="1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68769.16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740" marR="6740" marT="6740" marB="0">
                    <a:solidFill>
                      <a:schemeClr val="bg1">
                        <a:alpha val="17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54905510"/>
              </p:ext>
            </p:extLst>
          </p:nvPr>
        </p:nvGraphicFramePr>
        <p:xfrm>
          <a:off x="500059" y="2276872"/>
          <a:ext cx="5588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211513"/>
            <a:ext cx="6299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9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207241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75766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71154" y="1025574"/>
            <a:ext cx="7331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Выработка тепловой энергии на котельных Г. Шлиссельбург</a:t>
            </a:r>
            <a:endParaRPr lang="ru-RU" sz="28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5786" y="63495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003123"/>
              </p:ext>
            </p:extLst>
          </p:nvPr>
        </p:nvGraphicFramePr>
        <p:xfrm>
          <a:off x="435126" y="1952825"/>
          <a:ext cx="5000970" cy="225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24128" y="2204864"/>
            <a:ext cx="2710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3 Котельные перегружены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036756"/>
              </p:ext>
            </p:extLst>
          </p:nvPr>
        </p:nvGraphicFramePr>
        <p:xfrm>
          <a:off x="3929058" y="3861048"/>
          <a:ext cx="4572000" cy="276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270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49" y="0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39952" y="92280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80339" y="1124744"/>
            <a:ext cx="6543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Тепловые сети системы теплоснабжения </a:t>
            </a:r>
          </a:p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котельной «Стрелка»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124" y="1760354"/>
            <a:ext cx="668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Протяженность тепловых сетей отопления – </a:t>
            </a:r>
            <a:r>
              <a:rPr lang="ru-RU" b="1" dirty="0" smtClean="0"/>
              <a:t>5768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в двухтрубном исчислении)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3416" y="3214686"/>
            <a:ext cx="3400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тепловых сетей 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находятся 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балансе администрации г. Шлиссельбург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571472" y="2428868"/>
          <a:ext cx="5324475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Рисунок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oe_bo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49" y="0"/>
            <a:ext cx="727251" cy="72817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4156302" y="95074"/>
            <a:ext cx="3894592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Разработчик- ООО «Объединение</a:t>
            </a: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Энергоменеджмента»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91680" y="1025574"/>
            <a:ext cx="5688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80339" y="1124744"/>
            <a:ext cx="6543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Тепловые сети системы теплоснабжения </a:t>
            </a:r>
          </a:p>
          <a:p>
            <a:pPr algn="ctr"/>
            <a:r>
              <a:rPr lang="ru-RU" sz="2000" b="1" i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Times New Roman" pitchFamily="18" charset="0"/>
                <a:cs typeface="Aharoni" pitchFamily="2" charset="-79"/>
              </a:rPr>
              <a:t>котельной «треугольник»</a:t>
            </a:r>
            <a:endParaRPr lang="ru-RU" sz="2000" b="1" i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4244" y="1760354"/>
            <a:ext cx="668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Протяженность тепловых сетей отопления – 7102 м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в двухтрубном исчислении)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1711-A510-46B3-86BB-0763FB720467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785786" y="26431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43416" y="3143248"/>
            <a:ext cx="3400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тепловых сетей 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находятся 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балансе администрации г. Шлиссельбург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9" name="Рисунок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" y="48807"/>
            <a:ext cx="826126" cy="1059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5786" y="92280"/>
            <a:ext cx="3143272" cy="101566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Заказчик –                          г. Шлиссельбург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9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3515</TotalTime>
  <Words>1321</Words>
  <Application>Microsoft Office PowerPoint</Application>
  <PresentationFormat>Экран (4:3)</PresentationFormat>
  <Paragraphs>322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user</cp:lastModifiedBy>
  <cp:revision>158</cp:revision>
  <dcterms:created xsi:type="dcterms:W3CDTF">2013-04-15T16:52:37Z</dcterms:created>
  <dcterms:modified xsi:type="dcterms:W3CDTF">2013-08-05T12:22:46Z</dcterms:modified>
</cp:coreProperties>
</file>